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7" r:id="rId3"/>
    <p:sldId id="298" r:id="rId4"/>
    <p:sldId id="299" r:id="rId5"/>
    <p:sldId id="294" r:id="rId6"/>
    <p:sldId id="290" r:id="rId7"/>
    <p:sldId id="300" r:id="rId8"/>
    <p:sldId id="301" r:id="rId9"/>
    <p:sldId id="302" r:id="rId10"/>
    <p:sldId id="303" r:id="rId11"/>
    <p:sldId id="258" r:id="rId12"/>
    <p:sldId id="259" r:id="rId13"/>
    <p:sldId id="260" r:id="rId14"/>
    <p:sldId id="265" r:id="rId15"/>
    <p:sldId id="271" r:id="rId16"/>
    <p:sldId id="272" r:id="rId17"/>
    <p:sldId id="277" r:id="rId18"/>
    <p:sldId id="292" r:id="rId19"/>
    <p:sldId id="278" r:id="rId20"/>
    <p:sldId id="279" r:id="rId21"/>
    <p:sldId id="280" r:id="rId22"/>
    <p:sldId id="281" r:id="rId23"/>
    <p:sldId id="282" r:id="rId24"/>
    <p:sldId id="295" r:id="rId25"/>
    <p:sldId id="296" r:id="rId26"/>
    <p:sldId id="283" r:id="rId27"/>
    <p:sldId id="284" r:id="rId28"/>
    <p:sldId id="293" r:id="rId29"/>
    <p:sldId id="288" r:id="rId30"/>
    <p:sldId id="285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030F3-7DAB-4F01-8E3C-D35968BAAF1E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0653D-56CF-41DA-AE72-C08714FF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7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E2D9-8A7D-4D01-AB9A-8E2BF88A86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2C68-A415-4101-9B34-840EE63129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93CF26-5C4C-4709-A23F-F6DD5922AB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5C439A-30B2-4F00-B595-E5A8689447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0025" y="109034263"/>
            <a:ext cx="1094581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2514600" cy="284430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533400"/>
            <a:ext cx="366071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4126" y="852354"/>
            <a:ext cx="407746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BERSAMA</a:t>
            </a:r>
          </a:p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MEWUJUDKAN</a:t>
            </a:r>
          </a:p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INDONESIA CERDAS</a:t>
            </a:r>
          </a:p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DAN</a:t>
            </a:r>
          </a:p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SEJAHTERA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2294" y="2590800"/>
            <a:ext cx="533400" cy="695013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46" y="2362200"/>
            <a:ext cx="4584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³√512  = ….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32707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3166" y="32676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8306" y="3267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1706" y="326767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106" y="32415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4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861" y="4189772"/>
            <a:ext cx="7483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Sekali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lagi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kalikan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dengan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angka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yang </a:t>
            </a:r>
            <a:r>
              <a:rPr lang="en-US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sama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 (2)</a:t>
            </a:r>
            <a:endParaRPr lang="en-U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34631" y="3320870"/>
            <a:ext cx="635579" cy="7589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5170" y="32707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4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136" y="32676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2276" y="3267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5676" y="326767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9076" y="32415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8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0761" y="2057400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8</a:t>
            </a:r>
            <a:endParaRPr lang="en-US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270" y="5766137"/>
            <a:ext cx="8963730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37000">
                <a:schemeClr val="accent2">
                  <a:shade val="67500"/>
                  <a:satMod val="115000"/>
                </a:schemeClr>
              </a:gs>
              <a:gs pos="92000">
                <a:schemeClr val="bg1"/>
              </a:gs>
              <a:gs pos="6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BAYANGKAN JIKA SEMUA PELAJARAN </a:t>
            </a:r>
          </a:p>
          <a:p>
            <a:pPr algn="r"/>
            <a:r>
              <a:rPr lang="en-US" sz="2000" b="1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SD/SMP/SMA</a:t>
            </a:r>
          </a:p>
          <a:p>
            <a:pPr algn="r"/>
            <a:r>
              <a:rPr lang="en-US" sz="2000" b="1" cap="none" spc="0" dirty="0">
                <a:ln w="1905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MENJADI SANGAT MUDAH DIPELAJARAI</a:t>
            </a: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24" y="1758988"/>
            <a:ext cx="1633676" cy="761975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5257800" y="2514600"/>
            <a:ext cx="3818228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 EDU Dr. HENDRIK METHOD</a:t>
            </a:r>
          </a:p>
        </p:txBody>
      </p:sp>
    </p:spTree>
    <p:extLst>
      <p:ext uri="{BB962C8B-B14F-4D97-AF65-F5344CB8AC3E}">
        <p14:creationId xmlns:p14="http://schemas.microsoft.com/office/powerpoint/2010/main" val="24183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82932" y="192741"/>
            <a:ext cx="4732468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Try out un super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01" y="1789444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1901" y="1810885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MENGERJAKAN 40 SOAL UN DENGAN SANGAT MUDAH DAN SUPER CEPAT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01" y="2895951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901" y="2917392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KESIAPAN MENGHADAPI UN MENINGKAT DRASTIS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01" y="4014296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901" y="4035737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100% LULUS UN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00200" y="5105400"/>
            <a:ext cx="4800600" cy="1529517"/>
          </a:xfrm>
          <a:prstGeom prst="wedgeEllipseCallout">
            <a:avLst>
              <a:gd name="adj1" fmla="val 63410"/>
              <a:gd name="adj2" fmla="val -7041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11711" y="5181600"/>
            <a:ext cx="4360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wcard Gothic" pitchFamily="82" charset="0"/>
              </a:rPr>
              <a:t>SKILL UN</a:t>
            </a:r>
          </a:p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wcard Gothic" pitchFamily="82" charset="0"/>
              </a:rPr>
              <a:t>MENINGKAT DRASTIS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wcard Gothic" pitchFamily="8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82" y="5105400"/>
            <a:ext cx="1370168" cy="14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>KENAPA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SMARTEDU</a:t>
            </a:r>
            <a:r>
              <a:rPr lang="en-US" dirty="0" smtClean="0">
                <a:latin typeface="Showcard Gothic" pitchFamily="82" charset="0"/>
              </a:rPr>
              <a:t>  </a:t>
            </a:r>
            <a:r>
              <a:rPr lang="en-US" dirty="0" err="1" smtClean="0">
                <a:latin typeface="Showcard Gothic" pitchFamily="82" charset="0"/>
              </a:rPr>
              <a:t>EXpress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371600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1393041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siap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menghadapi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tahun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ajaran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baru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karena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sudah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menguasai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materi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terlebih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dahulu</a:t>
            </a:r>
            <a:endParaRPr lang="en-US" sz="28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478107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2499548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diberikan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kemampuan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teknik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termudah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menguasai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pelajaran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1 semester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kedepan</a:t>
            </a:r>
            <a:endParaRPr lang="en-US" sz="28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596452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3617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diberikan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kemampuan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teknik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berhitung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cepat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mengerjakan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soal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soal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1 semester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97" y="4876800"/>
            <a:ext cx="2853643" cy="1893476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133600" y="4876800"/>
            <a:ext cx="2895600" cy="1219200"/>
          </a:xfrm>
          <a:prstGeom prst="wedgeEllipseCallout">
            <a:avLst>
              <a:gd name="adj1" fmla="val 70133"/>
              <a:gd name="adj2" fmla="val 45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48717" y="5194012"/>
            <a:ext cx="2265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wcard Gothic" pitchFamily="82" charset="0"/>
              </a:rPr>
              <a:t>I’m READY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>BERLANGGANAN VIDEO BOOK</a:t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SMARTEDU -RCF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549" y="2819400"/>
            <a:ext cx="5164451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321949" y="2840842"/>
            <a:ext cx="46310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MILIKI PELATIHAN SMARTEDU DI RUMAH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BELAJAR BERULANG ULANG</a:t>
            </a:r>
          </a:p>
          <a:p>
            <a:endParaRPr lang="en-US" sz="3200" dirty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KEMAMPUAN ANAK MENINGKAT DENGAN CEPAT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86" y="3048000"/>
            <a:ext cx="3639274" cy="34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1143000" cy="647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152400"/>
            <a:ext cx="8001000" cy="6477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7" y="685800"/>
            <a:ext cx="1936145" cy="197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838200"/>
            <a:ext cx="6096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MANFAAT LEBIH BAGI PESERTA SMARTEDU DI SELURUH INDONESIA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927" y="2743200"/>
            <a:ext cx="8740473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 DANA LANGSUNG TUNAI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927" y="3962400"/>
            <a:ext cx="8740473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 PEMBERIAN </a:t>
            </a:r>
          </a:p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BANTUAN MODAL USAHA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5812" y="5257800"/>
            <a:ext cx="609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bantuan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kesejahteraan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RCF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1262"/>
            <a:ext cx="2673891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6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2400"/>
            <a:ext cx="1143000" cy="647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152400"/>
            <a:ext cx="8001000" cy="6477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98343" y="152160"/>
            <a:ext cx="480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  <a:cs typeface="Tunga" pitchFamily="34" charset="0"/>
              </a:rPr>
              <a:t>70 % DANA 55.000</a:t>
            </a:r>
            <a:endParaRPr lang="en-US" sz="4800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Franklin Gothic Demi Cond" pitchFamily="34" charset="0"/>
              <a:cs typeface="Tung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445224" y="1007042"/>
            <a:ext cx="3886200" cy="1295400"/>
          </a:xfrm>
          <a:prstGeom prst="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2362200"/>
            <a:ext cx="480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  <a:cs typeface="Tunga" pitchFamily="34" charset="0"/>
              </a:rPr>
              <a:t>KESEJAHTERAAN MEMBER RCF</a:t>
            </a:r>
            <a:endParaRPr lang="en-US" sz="4800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Franklin Gothic Demi Cond" pitchFamily="34" charset="0"/>
              <a:cs typeface="Tung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38600"/>
            <a:ext cx="2971800" cy="278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89554"/>
            <a:ext cx="1298827" cy="8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24" y="4962349"/>
            <a:ext cx="968073" cy="9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28078" cy="430411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8" y="102072"/>
            <a:ext cx="6871251" cy="37348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Down Arrow 8"/>
          <p:cNvSpPr/>
          <p:nvPr/>
        </p:nvSpPr>
        <p:spPr>
          <a:xfrm rot="16200000" flipV="1">
            <a:off x="4610100" y="1903816"/>
            <a:ext cx="2438400" cy="4800599"/>
          </a:xfrm>
          <a:prstGeom prst="downArrow">
            <a:avLst>
              <a:gd name="adj1" fmla="val 50000"/>
              <a:gd name="adj2" fmla="val 5344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73166" y="3547614"/>
            <a:ext cx="1742234" cy="1683605"/>
            <a:chOff x="731665" y="3053016"/>
            <a:chExt cx="1569245" cy="1343025"/>
          </a:xfrm>
        </p:grpSpPr>
        <p:sp>
          <p:nvSpPr>
            <p:cNvPr id="4" name="Chord 1"/>
            <p:cNvSpPr/>
            <p:nvPr/>
          </p:nvSpPr>
          <p:spPr>
            <a:xfrm rot="16200000">
              <a:off x="929765" y="3024896"/>
              <a:ext cx="1173045" cy="1569245"/>
            </a:xfrm>
            <a:prstGeom prst="chord">
              <a:avLst>
                <a:gd name="adj1" fmla="val 2300496"/>
                <a:gd name="adj2" fmla="val 19169513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rapezoid 3"/>
            <p:cNvSpPr/>
            <p:nvPr/>
          </p:nvSpPr>
          <p:spPr>
            <a:xfrm rot="10800000">
              <a:off x="1021372" y="3053016"/>
              <a:ext cx="1013974" cy="219946"/>
            </a:xfrm>
            <a:prstGeom prst="trapezoid">
              <a:avLst>
                <a:gd name="adj" fmla="val 58016"/>
              </a:avLst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1057459" y="3262781"/>
              <a:ext cx="917656" cy="46418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1971" y="3564330"/>
              <a:ext cx="132440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½ TRILIUN</a:t>
              </a:r>
            </a:p>
            <a:p>
              <a:pPr algn="ctr"/>
              <a:r>
                <a:rPr lang="en-US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/ TAHUN</a:t>
              </a:r>
              <a:endPara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10" name="Down Arrow 9"/>
          <p:cNvSpPr/>
          <p:nvPr/>
        </p:nvSpPr>
        <p:spPr>
          <a:xfrm>
            <a:off x="7076378" y="1449855"/>
            <a:ext cx="1762822" cy="1976463"/>
          </a:xfrm>
          <a:prstGeom prst="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53068" y="3810753"/>
            <a:ext cx="32031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DANA LANGSUNG TUNAI</a:t>
            </a:r>
          </a:p>
          <a:p>
            <a:pPr algn="ctr"/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+</a:t>
            </a:r>
          </a:p>
          <a:p>
            <a:pPr algn="ctr"/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DOMPET NASIONAL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152400"/>
            <a:ext cx="36416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  <a:cs typeface="Tunga" pitchFamily="34" charset="0"/>
              </a:rPr>
              <a:t>70 % </a:t>
            </a:r>
          </a:p>
          <a:p>
            <a:pPr algn="r"/>
            <a:r>
              <a:rPr lang="en-US" sz="4000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  <a:cs typeface="Tunga" pitchFamily="34" charset="0"/>
              </a:rPr>
              <a:t>DANA 55.000</a:t>
            </a:r>
            <a:endParaRPr lang="en-US" sz="4000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Franklin Gothic Demi Cond" pitchFamily="34" charset="0"/>
              <a:cs typeface="Tung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6" y="3131909"/>
            <a:ext cx="3048000" cy="209931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" y="1639365"/>
            <a:ext cx="2978691" cy="204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52400"/>
            <a:ext cx="4267200" cy="670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67200" y="152400"/>
            <a:ext cx="4876800" cy="67056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3504" y="1952878"/>
            <a:ext cx="2234820" cy="54036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19600" y="-73966"/>
            <a:ext cx="4572000" cy="3092676"/>
            <a:chOff x="4419600" y="-73966"/>
            <a:chExt cx="4572000" cy="3092676"/>
          </a:xfrm>
        </p:grpSpPr>
        <p:sp>
          <p:nvSpPr>
            <p:cNvPr id="4" name="Rectangle 3"/>
            <p:cNvSpPr/>
            <p:nvPr/>
          </p:nvSpPr>
          <p:spPr>
            <a:xfrm>
              <a:off x="4419600" y="171572"/>
              <a:ext cx="4572000" cy="2800228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19600" y="1695271"/>
              <a:ext cx="45720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7780" cmpd="sng">
                    <a:solidFill>
                      <a:srgbClr val="FFFF00"/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MEMBERIKAN DANA </a:t>
              </a:r>
            </a:p>
            <a:p>
              <a:pPr algn="ctr"/>
              <a:r>
                <a:rPr lang="en-US" sz="2000" b="1" dirty="0" smtClean="0">
                  <a:ln w="17780" cmpd="sng">
                    <a:solidFill>
                      <a:srgbClr val="FFFF00"/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LANGSUNG TUNAI UNTUK 1 ORANG</a:t>
              </a:r>
            </a:p>
            <a:p>
              <a:pPr algn="ctr"/>
              <a:r>
                <a:rPr lang="en-US" sz="2000" b="1" cap="none" spc="0" dirty="0" smtClean="0">
                  <a:ln w="17780" cmpd="sng">
                    <a:solidFill>
                      <a:srgbClr val="FFFF00"/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SECARA BERTAHAP SESUAI </a:t>
              </a:r>
            </a:p>
            <a:p>
              <a:pPr algn="ctr"/>
              <a:r>
                <a:rPr lang="en-US" sz="2000" b="1" dirty="0" smtClean="0">
                  <a:ln w="17780" cmpd="sng">
                    <a:solidFill>
                      <a:srgbClr val="FFFF00"/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ANTRIAN</a:t>
              </a:r>
              <a:endParaRPr lang="en-US" sz="2000" b="1" cap="none" spc="0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201" y="-73966"/>
              <a:ext cx="2952644" cy="2090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ound Single Corner Rectangle 6"/>
          <p:cNvSpPr/>
          <p:nvPr/>
        </p:nvSpPr>
        <p:spPr>
          <a:xfrm>
            <a:off x="290694" y="1295400"/>
            <a:ext cx="3595506" cy="533400"/>
          </a:xfrm>
          <a:prstGeom prst="round1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DANA LANGSUNG TUNAI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933093" y="2622664"/>
            <a:ext cx="2234820" cy="50153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3093" y="3232264"/>
            <a:ext cx="2234820" cy="50153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3093" y="3841864"/>
            <a:ext cx="2234820" cy="50153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3093" y="4451464"/>
            <a:ext cx="2234820" cy="50153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3093" y="5061064"/>
            <a:ext cx="2234820" cy="50153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3093" y="5670664"/>
            <a:ext cx="2234820" cy="50153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3093" y="6280264"/>
            <a:ext cx="2234820" cy="50153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9175" y="1981313"/>
            <a:ext cx="960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60.000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9628" y="2622664"/>
            <a:ext cx="11015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400.000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9175" y="3232264"/>
            <a:ext cx="1313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2.500.000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9926" y="3881735"/>
            <a:ext cx="16722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15.000.000 +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56370" y="4471399"/>
            <a:ext cx="16722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50.000.000 +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5841" y="5080999"/>
            <a:ext cx="1813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100.000.000 +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0171" y="5670664"/>
            <a:ext cx="1813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</a:t>
            </a:r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00.000.000 +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6284729"/>
            <a:ext cx="2024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1.0</a:t>
            </a:r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00.000.000 +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82621" y="3087231"/>
            <a:ext cx="44196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CONTOH :</a:t>
            </a:r>
          </a:p>
          <a:p>
            <a:pPr algn="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T</a:t>
            </a:r>
            <a:r>
              <a:rPr 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im </a:t>
            </a:r>
            <a:r>
              <a:rPr lang="en-US" sz="2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jakarta</a:t>
            </a:r>
            <a:r>
              <a:rPr 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 </a:t>
            </a:r>
            <a:r>
              <a:rPr lang="en-US" sz="2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mengadakan</a:t>
            </a:r>
            <a:r>
              <a:rPr 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 </a:t>
            </a:r>
            <a:r>
              <a:rPr lang="en-US" sz="2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pelatihan</a:t>
            </a:r>
            <a:r>
              <a:rPr 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 10.000 </a:t>
            </a:r>
            <a:r>
              <a:rPr lang="en-US" sz="2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peserta</a:t>
            </a:r>
            <a:r>
              <a:rPr 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, </a:t>
            </a:r>
            <a:r>
              <a:rPr lang="en-US" sz="2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maka</a:t>
            </a:r>
            <a:r>
              <a:rPr 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 1000 member RCF </a:t>
            </a:r>
            <a:r>
              <a:rPr lang="en-US" sz="2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menerima</a:t>
            </a:r>
            <a:r>
              <a:rPr 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 </a:t>
            </a:r>
            <a:r>
              <a:rPr lang="en-US" sz="2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dana</a:t>
            </a:r>
            <a:r>
              <a:rPr 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 </a:t>
            </a:r>
            <a:r>
              <a:rPr lang="en-US" sz="2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bantuan</a:t>
            </a:r>
            <a:r>
              <a:rPr 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 </a:t>
            </a:r>
            <a:r>
              <a:rPr lang="en-US" sz="28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Franklin Gothic Demi Cond" pitchFamily="34" charset="0"/>
              </a:rPr>
              <a:t>tunai</a:t>
            </a:r>
            <a:endParaRPr lang="en-US" sz="2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Franklin Gothic Demi Cond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57600" y="5115252"/>
            <a:ext cx="5486399" cy="1590347"/>
            <a:chOff x="3657600" y="5115252"/>
            <a:chExt cx="5486399" cy="1590347"/>
          </a:xfrm>
        </p:grpSpPr>
        <p:sp>
          <p:nvSpPr>
            <p:cNvPr id="25" name="Right Arrow 24"/>
            <p:cNvSpPr/>
            <p:nvPr/>
          </p:nvSpPr>
          <p:spPr>
            <a:xfrm rot="10800000">
              <a:off x="3657600" y="5115252"/>
              <a:ext cx="5486399" cy="1590347"/>
            </a:xfrm>
            <a:prstGeom prst="rightArrow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18538" y="5508567"/>
              <a:ext cx="269214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SALING MEMBANTU</a:t>
              </a:r>
            </a:p>
            <a:p>
              <a:pPr algn="ctr"/>
              <a:r>
                <a:rPr lang="en-US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GOTONG ROYONG</a:t>
              </a:r>
              <a:endParaRPr lang="en-US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37" y="171572"/>
            <a:ext cx="5638800" cy="1311442"/>
            <a:chOff x="5937" y="171572"/>
            <a:chExt cx="5638800" cy="1311442"/>
          </a:xfrm>
        </p:grpSpPr>
        <p:sp>
          <p:nvSpPr>
            <p:cNvPr id="28" name="Right Arrow 27"/>
            <p:cNvSpPr/>
            <p:nvPr/>
          </p:nvSpPr>
          <p:spPr>
            <a:xfrm>
              <a:off x="5937" y="171572"/>
              <a:ext cx="5638800" cy="1311442"/>
            </a:xfrm>
            <a:prstGeom prst="rightArrow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6605" y="565683"/>
              <a:ext cx="501746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SETIAP PENJUALAN 10 VOUCHER</a:t>
              </a:r>
              <a:endPara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04800" y="1952878"/>
            <a:ext cx="547506" cy="485522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2603272"/>
            <a:ext cx="547506" cy="485522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3248278"/>
            <a:ext cx="547506" cy="485522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3857878"/>
            <a:ext cx="547506" cy="485522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4467478"/>
            <a:ext cx="547506" cy="485522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800" y="5054144"/>
            <a:ext cx="547506" cy="485522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" y="5638800"/>
            <a:ext cx="547506" cy="485522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" y="6248400"/>
            <a:ext cx="547506" cy="485522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0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791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76200"/>
            <a:ext cx="3162300" cy="1794970"/>
            <a:chOff x="5937" y="171572"/>
            <a:chExt cx="5638800" cy="1311442"/>
          </a:xfrm>
        </p:grpSpPr>
        <p:sp>
          <p:nvSpPr>
            <p:cNvPr id="4" name="Right Arrow 3"/>
            <p:cNvSpPr/>
            <p:nvPr/>
          </p:nvSpPr>
          <p:spPr>
            <a:xfrm>
              <a:off x="5937" y="171572"/>
              <a:ext cx="5638800" cy="1311442"/>
            </a:xfrm>
            <a:prstGeom prst="rightArrow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9026" y="539210"/>
              <a:ext cx="4954466" cy="6071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SETIAP PENJUALAN</a:t>
              </a:r>
            </a:p>
            <a:p>
              <a:pPr algn="ctr"/>
              <a:r>
                <a:rPr lang="en-US" sz="24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10 VOUCHER</a:t>
              </a:r>
              <a:endParaRPr lang="en-US" sz="2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157751" y="152400"/>
            <a:ext cx="55290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SMARTEDU-RCF MEMBERIKAN DANA 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LANGSUNG TUNAI UNTUK 1 ORANG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SECARA BERTAHAP SESUAI 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ANTRIAN PADA VOUCHER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744">
            <a:off x="7548349" y="1468701"/>
            <a:ext cx="1447799" cy="8049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984" y="2446360"/>
            <a:ext cx="83325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alibri" pitchFamily="34" charset="0"/>
              </a:rPr>
              <a:t>ANTRIAN AWAL DANA LANGSUNG TUNAI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696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7432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050426"/>
            <a:ext cx="83325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ANTRIAN AWAL DANA LANGSUNG TUNAI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27432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27432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7432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1800" y="27432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27432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27432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27432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27432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2743200"/>
            <a:ext cx="99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3369" y="4876800"/>
            <a:ext cx="235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60.000 </a:t>
            </a:r>
            <a:endParaRPr lang="en-US" sz="5400" b="1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76866" y="2724434"/>
            <a:ext cx="1447800" cy="13141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11-20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9465" y="4876800"/>
            <a:ext cx="235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60.000 </a:t>
            </a:r>
            <a:endParaRPr lang="en-US" sz="5400" b="1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6382603"/>
            <a:ext cx="17931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GATE 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58098" y="2743200"/>
            <a:ext cx="1485902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21-30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7665" y="4876800"/>
            <a:ext cx="235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60.000 </a:t>
            </a:r>
            <a:endParaRPr lang="en-US" sz="5400" b="1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" y="76200"/>
            <a:ext cx="3162300" cy="1794970"/>
            <a:chOff x="5937" y="171572"/>
            <a:chExt cx="5638800" cy="1311442"/>
          </a:xfrm>
        </p:grpSpPr>
        <p:sp>
          <p:nvSpPr>
            <p:cNvPr id="26" name="Right Arrow 25"/>
            <p:cNvSpPr/>
            <p:nvPr/>
          </p:nvSpPr>
          <p:spPr>
            <a:xfrm>
              <a:off x="5937" y="171572"/>
              <a:ext cx="5638800" cy="1311442"/>
            </a:xfrm>
            <a:prstGeom prst="rightArrow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9026" y="539210"/>
              <a:ext cx="4954466" cy="6071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SETIAP PENJUALAN</a:t>
              </a:r>
            </a:p>
            <a:p>
              <a:pPr algn="ctr"/>
              <a:r>
                <a:rPr lang="en-US" sz="24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10 VOUCHER</a:t>
              </a:r>
              <a:endParaRPr lang="en-US" sz="2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57751" y="152400"/>
            <a:ext cx="55290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SMARTEDU-RCF MEMBERIKAN DANA 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LANGSUNG TUNAI UNTUK 1 ORANG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SECARA BERTAHAP SESUAI 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ANTRIAN PADA VOUCHER</a:t>
            </a:r>
            <a:endParaRPr lang="en-US" sz="2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71122"/>
            <a:ext cx="1447799" cy="8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19" grpId="1"/>
      <p:bldP spid="20" grpId="0" animBg="1"/>
      <p:bldP spid="21" grpId="0"/>
      <p:bldP spid="21" grpId="1"/>
      <p:bldP spid="22" grpId="0" animBg="1"/>
      <p:bldP spid="23" grpId="0" animBg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4621138"/>
            <a:ext cx="1977571" cy="22368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077892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Memberikan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kemampuan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belajar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berqualitas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diatas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rata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rata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bimbel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dengan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biaya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murah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sangat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terjangkau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oleh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seluruh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masyarakat</a:t>
            </a:r>
            <a:r>
              <a:rPr lang="en-US" sz="3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Indonesia”</a:t>
            </a:r>
            <a:endParaRPr lang="en-US" sz="32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599" y="152400"/>
            <a:ext cx="715143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GATE 1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 60.000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237" y="7620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037" y="7620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8837" y="7620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4637" y="7620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0437" y="7620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6237" y="7620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2037" y="7620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7837" y="7620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3637" y="762000"/>
            <a:ext cx="53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9437" y="762000"/>
            <a:ext cx="99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1625" y="2819400"/>
            <a:ext cx="2733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400.000 </a:t>
            </a:r>
            <a:endParaRPr lang="en-US" sz="5400" b="1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513" y="4343400"/>
            <a:ext cx="7131524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GATE 2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 400.000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24800" y="762000"/>
            <a:ext cx="9906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0288" y="2841009"/>
            <a:ext cx="2733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400.000 </a:t>
            </a:r>
            <a:endParaRPr lang="en-US" sz="5400" b="1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4800" y="762000"/>
            <a:ext cx="9906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30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31387" y="2819400"/>
            <a:ext cx="2733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400.000 </a:t>
            </a:r>
            <a:endParaRPr lang="en-US" sz="5400" b="1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84297" y="3808126"/>
            <a:ext cx="1535363" cy="1600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 ORANG DI GATE2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4343400"/>
            <a:ext cx="7131524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 2.500.000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60125" y="3808126"/>
            <a:ext cx="1631476" cy="16674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 ORANG DI GATE3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152400"/>
            <a:ext cx="7151438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GATE 4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 15.000.000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7472" y="762000"/>
            <a:ext cx="533400" cy="1600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68502" y="854214"/>
            <a:ext cx="595547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15.000.000 </a:t>
            </a:r>
          </a:p>
          <a:p>
            <a:r>
              <a:rPr lang="en-US" sz="32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+ </a:t>
            </a:r>
            <a:r>
              <a:rPr lang="en-US" sz="32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dompet</a:t>
            </a:r>
            <a:r>
              <a:rPr lang="en-US" sz="32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nasional</a:t>
            </a:r>
            <a:r>
              <a:rPr lang="en-US" sz="32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17.000.000 </a:t>
            </a:r>
            <a:endParaRPr lang="en-US" sz="3200" b="1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6518" y="152400"/>
            <a:ext cx="1566639" cy="16674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 ORANG DI GATE4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5199" y="5257800"/>
            <a:ext cx="574708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2.500.000 </a:t>
            </a:r>
          </a:p>
          <a:p>
            <a:r>
              <a:rPr lang="en-US" sz="32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+ </a:t>
            </a:r>
            <a:r>
              <a:rPr lang="en-US" sz="32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dompet</a:t>
            </a:r>
            <a:r>
              <a:rPr lang="en-US" sz="32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nasional</a:t>
            </a:r>
            <a:r>
              <a:rPr lang="en-US" sz="32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en-US" sz="32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2</a:t>
            </a:r>
            <a:r>
              <a:rPr lang="en-US" sz="32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.000.000 </a:t>
            </a:r>
            <a:endParaRPr lang="en-US" sz="3200" b="1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9399" y="5105400"/>
            <a:ext cx="533400" cy="1600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8274" y="5232737"/>
            <a:ext cx="7997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50.000.000 + 1 UNIT YAMAHA NMAX</a:t>
            </a:r>
            <a:endParaRPr lang="en-US" sz="4000" b="1" cap="all" dirty="0" smtClean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  <a:p>
            <a:r>
              <a:rPr lang="en-US" sz="2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+ </a:t>
            </a:r>
            <a:r>
              <a:rPr lang="en-US" sz="2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dompet</a:t>
            </a:r>
            <a:r>
              <a:rPr lang="en-US" sz="2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nasional</a:t>
            </a:r>
            <a:r>
              <a:rPr lang="en-US" sz="2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70.000.000 </a:t>
            </a:r>
            <a:endParaRPr lang="en-US" sz="2000" b="1" cap="all" dirty="0">
              <a:ln w="9000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" y="5105400"/>
            <a:ext cx="533400" cy="1600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4343400"/>
            <a:ext cx="7131524" cy="457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GATE 5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 50.000.000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Bent Arrow 1"/>
          <p:cNvSpPr/>
          <p:nvPr/>
        </p:nvSpPr>
        <p:spPr>
          <a:xfrm rot="5400000">
            <a:off x="5130141" y="328406"/>
            <a:ext cx="1272653" cy="6297863"/>
          </a:xfrm>
          <a:prstGeom prst="bentArrow">
            <a:avLst>
              <a:gd name="adj1" fmla="val 36059"/>
              <a:gd name="adj2" fmla="val 25000"/>
              <a:gd name="adj3" fmla="val 35724"/>
              <a:gd name="adj4" fmla="val 42678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Bent Arrow 39"/>
          <p:cNvSpPr/>
          <p:nvPr/>
        </p:nvSpPr>
        <p:spPr>
          <a:xfrm rot="5400000" flipH="1">
            <a:off x="6241812" y="3287838"/>
            <a:ext cx="768072" cy="4587623"/>
          </a:xfrm>
          <a:prstGeom prst="bentArrow">
            <a:avLst>
              <a:gd name="adj1" fmla="val 36059"/>
              <a:gd name="adj2" fmla="val 25000"/>
              <a:gd name="adj3" fmla="val 35724"/>
              <a:gd name="adj4" fmla="val 42678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/>
      <p:bldP spid="17" grpId="1"/>
      <p:bldP spid="20" grpId="0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7" grpId="0" animBg="1"/>
      <p:bldP spid="27" grpId="1" animBg="1"/>
      <p:bldP spid="30" grpId="0" animBg="1"/>
      <p:bldP spid="30" grpId="1" animBg="1"/>
      <p:bldP spid="35" grpId="0" animBg="1"/>
      <p:bldP spid="35" grpId="1" animBg="1"/>
      <p:bldP spid="36" grpId="0" animBg="1"/>
      <p:bldP spid="37" grpId="0" animBg="1"/>
      <p:bldP spid="38" grpId="0"/>
      <p:bldP spid="39" grpId="0" animBg="1"/>
      <p:bldP spid="33" grpId="0"/>
      <p:bldP spid="33" grpId="1"/>
      <p:bldP spid="34" grpId="0" animBg="1"/>
      <p:bldP spid="34" grpId="1" animBg="1"/>
      <p:bldP spid="43" grpId="0"/>
      <p:bldP spid="44" grpId="0" animBg="1"/>
      <p:bldP spid="45" grpId="0" animBg="1"/>
      <p:bldP spid="2" grpId="0" animBg="1"/>
      <p:bldP spid="2" grpId="1" animBg="1"/>
      <p:bldP spid="40" grpId="0" animBg="1"/>
      <p:bldP spid="4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52041" y="0"/>
            <a:ext cx="101575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92882"/>
            <a:ext cx="7924800" cy="6612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GATE 6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819400" y="954107"/>
            <a:ext cx="5359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0.000.000 </a:t>
            </a:r>
          </a:p>
          <a:p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Honda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Mobillio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4107"/>
            <a:ext cx="9144000" cy="508000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190087" y="4876800"/>
            <a:ext cx="61606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400</a:t>
            </a:r>
            <a:r>
              <a:rPr lang="en-US" sz="3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.000.000 </a:t>
            </a:r>
            <a:r>
              <a:rPr lang="en-US" sz="3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Dompet bersama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ERKLEY" pitchFamily="2" charset="0"/>
            </a:endParaRPr>
          </a:p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+ </a:t>
            </a:r>
          </a:p>
          <a:p>
            <a:pPr algn="ctr"/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5000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titik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sumbangan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perusahaan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10422" y="3356220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A.6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10422" y="1088375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A.1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0422" y="1528557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A.2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0422" y="1985757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A.3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0422" y="2445232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A.4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10422" y="2899020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A.5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0421" y="292883"/>
            <a:ext cx="807491" cy="661224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GATE 5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10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5758" y="292882"/>
            <a:ext cx="8128241" cy="621517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GATE </a:t>
            </a:r>
            <a:r>
              <a:rPr lang="en-US" b="1" dirty="0"/>
              <a:t>7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756588"/>
            <a:ext cx="42242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40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0.000.000 </a:t>
            </a:r>
          </a:p>
          <a:p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+ BMW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393" y="5334000"/>
            <a:ext cx="590738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6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Milyar</a:t>
            </a:r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Dompet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bersama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ibri"/>
            </a:endParaRPr>
          </a:p>
          <a:p>
            <a:pPr algn="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+ </a:t>
            </a:r>
          </a:p>
          <a:p>
            <a:pPr algn="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20.</a:t>
            </a:r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000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titik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sumbangan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ibri"/>
              </a:rPr>
              <a:t>perusahaan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826232"/>
            <a:ext cx="5124450" cy="234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101575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381" y="3356220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A.6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381" y="1088375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A.1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81" y="1528557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A.2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81" y="1985757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A.3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81" y="2445232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A.4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381" y="2899020"/>
            <a:ext cx="807491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A.5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380" y="292883"/>
            <a:ext cx="807491" cy="66122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GATE 6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53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66800" y="280357"/>
            <a:ext cx="8077200" cy="64661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GATE </a:t>
            </a:r>
            <a:r>
              <a:rPr lang="en-US" b="1" dirty="0"/>
              <a:t>8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5980" y="1791536"/>
            <a:ext cx="61430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1.00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0.000.000 + </a:t>
            </a:r>
            <a:r>
              <a:rPr 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RUMAH 4M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5103674"/>
            <a:ext cx="67361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40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Milyar</a:t>
            </a:r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Dompet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Nasional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ERKLEY" pitchFamily="2" charset="0"/>
            </a:endParaRPr>
          </a:p>
          <a:p>
            <a:pPr algn="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+ </a:t>
            </a:r>
          </a:p>
          <a:p>
            <a:pPr algn="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400.</a:t>
            </a:r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000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titik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sumbangan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perusahaan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ERKLEY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10547"/>
            <a:ext cx="5018306" cy="2318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0" y="0"/>
            <a:ext cx="101575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381" y="3356220"/>
            <a:ext cx="807491" cy="381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A.6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381" y="1088375"/>
            <a:ext cx="807491" cy="381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A.1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381" y="1528557"/>
            <a:ext cx="807491" cy="381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A.2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381" y="1985757"/>
            <a:ext cx="807491" cy="381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A.3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381" y="2445232"/>
            <a:ext cx="807491" cy="381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A.4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381" y="2899020"/>
            <a:ext cx="807491" cy="381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A.5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380" y="292883"/>
            <a:ext cx="807491" cy="661224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GATE 7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0" y="13086"/>
            <a:ext cx="9144000" cy="5638800"/>
          </a:xfrm>
          <a:prstGeom prst="wedgeRectCallout">
            <a:avLst>
              <a:gd name="adj1" fmla="val -29340"/>
              <a:gd name="adj2" fmla="val 6129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Kotak Teks 4"/>
          <p:cNvSpPr txBox="1"/>
          <p:nvPr/>
        </p:nvSpPr>
        <p:spPr>
          <a:xfrm>
            <a:off x="76200" y="2909661"/>
            <a:ext cx="5345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40.000 orang </a:t>
            </a:r>
            <a:r>
              <a:rPr lang="en-GB" sz="2800" b="1" dirty="0" err="1">
                <a:solidFill>
                  <a:schemeClr val="bg1"/>
                </a:solidFill>
              </a:rPr>
              <a:t>otomatis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GATE  </a:t>
            </a:r>
            <a:r>
              <a:rPr lang="en-GB" sz="2800" b="1" dirty="0">
                <a:solidFill>
                  <a:schemeClr val="bg1"/>
                </a:solidFill>
              </a:rPr>
              <a:t>1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26" name="Kotak Teks 6"/>
          <p:cNvSpPr txBox="1"/>
          <p:nvPr/>
        </p:nvSpPr>
        <p:spPr>
          <a:xfrm>
            <a:off x="304800" y="3362980"/>
            <a:ext cx="479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4.000 orang </a:t>
            </a:r>
            <a:r>
              <a:rPr lang="en-GB" sz="2800" b="1" dirty="0" err="1">
                <a:solidFill>
                  <a:schemeClr val="bg1"/>
                </a:solidFill>
              </a:rPr>
              <a:t>otomatis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GATE </a:t>
            </a:r>
            <a:r>
              <a:rPr lang="en-GB" sz="2800" b="1" dirty="0">
                <a:solidFill>
                  <a:schemeClr val="bg1"/>
                </a:solidFill>
              </a:rPr>
              <a:t>2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27" name="Kotak Teks 8"/>
          <p:cNvSpPr txBox="1"/>
          <p:nvPr/>
        </p:nvSpPr>
        <p:spPr>
          <a:xfrm>
            <a:off x="622935" y="3786426"/>
            <a:ext cx="479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400 orang </a:t>
            </a:r>
            <a:r>
              <a:rPr lang="en-GB" sz="2800" b="1" dirty="0" err="1">
                <a:solidFill>
                  <a:schemeClr val="bg1"/>
                </a:solidFill>
              </a:rPr>
              <a:t>otomatis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GATE </a:t>
            </a:r>
            <a:r>
              <a:rPr lang="en-GB" sz="2800" b="1" dirty="0">
                <a:solidFill>
                  <a:schemeClr val="bg1"/>
                </a:solidFill>
              </a:rPr>
              <a:t>3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28" name="Kotak Teks 10"/>
          <p:cNvSpPr txBox="1"/>
          <p:nvPr/>
        </p:nvSpPr>
        <p:spPr>
          <a:xfrm>
            <a:off x="775335" y="4248091"/>
            <a:ext cx="479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40 orang </a:t>
            </a:r>
            <a:r>
              <a:rPr lang="en-GB" sz="2800" b="1" dirty="0" err="1">
                <a:solidFill>
                  <a:schemeClr val="bg1"/>
                </a:solidFill>
              </a:rPr>
              <a:t>otomatis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GATE </a:t>
            </a:r>
            <a:r>
              <a:rPr lang="en-GB" sz="2800" b="1" dirty="0">
                <a:solidFill>
                  <a:schemeClr val="bg1"/>
                </a:solidFill>
              </a:rPr>
              <a:t>4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29" name="Kotak Teks 12"/>
          <p:cNvSpPr txBox="1"/>
          <p:nvPr/>
        </p:nvSpPr>
        <p:spPr>
          <a:xfrm>
            <a:off x="1003935" y="4709756"/>
            <a:ext cx="479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4 orang </a:t>
            </a:r>
            <a:r>
              <a:rPr lang="en-GB" sz="2800" b="1" dirty="0" err="1">
                <a:solidFill>
                  <a:schemeClr val="bg1"/>
                </a:solidFill>
              </a:rPr>
              <a:t>otomatis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GATE </a:t>
            </a:r>
            <a:r>
              <a:rPr lang="en-GB" sz="2800" b="1" dirty="0">
                <a:solidFill>
                  <a:schemeClr val="bg1"/>
                </a:solidFill>
              </a:rPr>
              <a:t>5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30" name="Kotak Teks 15"/>
          <p:cNvSpPr txBox="1"/>
          <p:nvPr/>
        </p:nvSpPr>
        <p:spPr>
          <a:xfrm>
            <a:off x="4191000" y="-139720"/>
            <a:ext cx="4724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/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SISTEM PEMBERIAN DANA LANGSUNG TUNAI AKAN BERJALAN</a:t>
            </a:r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SECARA OTOMATIS</a:t>
            </a:r>
          </a:p>
          <a:p>
            <a:pPr algn="r"/>
            <a:r>
              <a:rPr lang="en-GB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Mendorong</a:t>
            </a:r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semua</a:t>
            </a:r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member RCF </a:t>
            </a:r>
            <a:r>
              <a:rPr lang="en-GB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menerima</a:t>
            </a:r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dana</a:t>
            </a:r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langsung</a:t>
            </a:r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tunai</a:t>
            </a:r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secara</a:t>
            </a:r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bergiliran</a:t>
            </a:r>
            <a:endParaRPr lang="id-I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86"/>
            <a:ext cx="3174779" cy="205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9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1143000" cy="51848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52400"/>
            <a:ext cx="8001000" cy="518487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84799" y="3767614"/>
            <a:ext cx="35868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PERPANJANG</a:t>
            </a:r>
          </a:p>
          <a:p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KEANGGOTAAN SMARTEDU ANDA  SEBELUM EXPIRED DATE</a:t>
            </a:r>
            <a:endParaRPr lang="en-U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304800"/>
            <a:ext cx="3353864" cy="341632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52400" y="3733800"/>
            <a:ext cx="4953000" cy="1569660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9286" y="317480"/>
            <a:ext cx="54469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DISAAT PERSAINGAN PENDIDIKAN ANAK SEMAKIN KETAT DAN BIAYA BIMBEL SEMAKIN MAHAL</a:t>
            </a:r>
          </a:p>
          <a:p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SMARTEDU AKAN TERUS MEMBERIKAN PROGRAM PENDIDIKAN BERQUALITAS, DIATAS RATA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RATA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BIMBEL DENGAN BIAYA MURAH</a:t>
            </a:r>
            <a:endParaRPr lang="en-U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957" y="5505271"/>
            <a:ext cx="89970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DOAKAN SMARTEDU BUKA CABANG RESMI DISELURUH INDONESIA, DAN PUTRA PUTRI ANDA BISA IKUT PROGRAM REGULER ( 1TAHUN SEKALIGUS )</a:t>
            </a:r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0"/>
            <a:ext cx="64008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38672" y="2482561"/>
            <a:ext cx="3197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MASA 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KEANGGOTAAN SMARTEDU</a:t>
            </a:r>
            <a:endParaRPr lang="en-U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818" y="3352800"/>
            <a:ext cx="2061783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</a:t>
            </a: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BULAN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" y="152400"/>
            <a:ext cx="8763000" cy="1284744"/>
            <a:chOff x="228600" y="457200"/>
            <a:chExt cx="8763000" cy="1284744"/>
          </a:xfrm>
        </p:grpSpPr>
        <p:sp>
          <p:nvSpPr>
            <p:cNvPr id="4" name="Rectangle 3"/>
            <p:cNvSpPr/>
            <p:nvPr/>
          </p:nvSpPr>
          <p:spPr>
            <a:xfrm>
              <a:off x="228600" y="457200"/>
              <a:ext cx="8763000" cy="128474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3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76071"/>
              <a:ext cx="6766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b="1" dirty="0" err="1" smtClean="0">
                  <a:ln w="10541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Daftar</a:t>
              </a:r>
              <a:r>
                <a:rPr lang="en-US" sz="2800" b="1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sz="2800" b="1" dirty="0" err="1" smtClean="0">
                  <a:ln w="10541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ulang</a:t>
              </a:r>
              <a:r>
                <a:rPr lang="en-US" sz="2800" b="1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sz="2800" b="1" dirty="0" err="1" smtClean="0">
                  <a:ln w="10541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hanya</a:t>
              </a:r>
              <a:r>
                <a:rPr lang="en-US" sz="2800" b="1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50.000</a:t>
              </a:r>
              <a:endParaRPr lang="en-US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  <a:p>
              <a:pPr algn="r"/>
              <a:r>
                <a:rPr lang="en-US" sz="2800" b="1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sym typeface="Wingdings" pitchFamily="2" charset="2"/>
                </a:rPr>
                <a:t> 1 VOUCHER PARENTING</a:t>
              </a:r>
              <a:endParaRPr lang="en-US" sz="28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400" y="4495800"/>
            <a:ext cx="6324600" cy="2057400"/>
            <a:chOff x="2819400" y="4495800"/>
            <a:chExt cx="6324600" cy="2057400"/>
          </a:xfrm>
        </p:grpSpPr>
        <p:sp>
          <p:nvSpPr>
            <p:cNvPr id="12" name="Rectangle 11"/>
            <p:cNvSpPr/>
            <p:nvPr/>
          </p:nvSpPr>
          <p:spPr>
            <a:xfrm>
              <a:off x="2819400" y="4495800"/>
              <a:ext cx="6324600" cy="2057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33700" y="4495800"/>
              <a:ext cx="4076700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PUTRA-PUTRI ANDA</a:t>
              </a:r>
            </a:p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BISA TERUS</a:t>
              </a:r>
            </a:p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MEMANFAATKAN</a:t>
              </a:r>
            </a:p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SELURUH PROGRAM</a:t>
              </a:r>
            </a:p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PENDIDIKAN SMARTEDU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16545"/>
            <a:ext cx="1959586" cy="10894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743200" y="4495800"/>
            <a:ext cx="6324600" cy="2057400"/>
            <a:chOff x="2819400" y="4495800"/>
            <a:chExt cx="6324600" cy="2057400"/>
          </a:xfrm>
        </p:grpSpPr>
        <p:sp>
          <p:nvSpPr>
            <p:cNvPr id="22" name="Rectangle 21"/>
            <p:cNvSpPr/>
            <p:nvPr/>
          </p:nvSpPr>
          <p:spPr>
            <a:xfrm>
              <a:off x="2819400" y="4495800"/>
              <a:ext cx="6324600" cy="2057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33700" y="4495800"/>
              <a:ext cx="40767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ANDA </a:t>
              </a:r>
            </a:p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BISA MENGIKUTI </a:t>
              </a:r>
            </a:p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SUPER PARENT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3200" y="4495800"/>
            <a:ext cx="6324600" cy="2057400"/>
            <a:chOff x="2819400" y="4495800"/>
            <a:chExt cx="6324600" cy="2057400"/>
          </a:xfrm>
        </p:grpSpPr>
        <p:sp>
          <p:nvSpPr>
            <p:cNvPr id="26" name="Rectangle 25"/>
            <p:cNvSpPr/>
            <p:nvPr/>
          </p:nvSpPr>
          <p:spPr>
            <a:xfrm>
              <a:off x="2819400" y="4495800"/>
              <a:ext cx="6324600" cy="2057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33700" y="4495800"/>
              <a:ext cx="40767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Anda</a:t>
              </a:r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sz="24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bisa</a:t>
              </a:r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sz="24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terus</a:t>
              </a:r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sz="24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melanjutkan</a:t>
              </a:r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program Dana </a:t>
              </a:r>
              <a:r>
                <a:rPr lang="en-US" sz="24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Langsung</a:t>
              </a:r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sz="24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Tunai</a:t>
              </a:r>
              <a:endPara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01268"/>
            <a:ext cx="1835749" cy="2527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819400" y="2504332"/>
            <a:ext cx="5867400" cy="1696936"/>
            <a:chOff x="2819400" y="1828800"/>
            <a:chExt cx="5867400" cy="211520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2819400" y="1828800"/>
              <a:ext cx="5867400" cy="2115208"/>
            </a:xfrm>
            <a:prstGeom prst="wedgeRoundRectCallout">
              <a:avLst>
                <a:gd name="adj1" fmla="val 31847"/>
                <a:gd name="adj2" fmla="val 71129"/>
                <a:gd name="adj3" fmla="val 16667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70486" y="1981199"/>
              <a:ext cx="5563914" cy="14961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ANDA BISA TERUS MENDAPATKAN PROGRAM PENDIDIKAN SMARTEDU</a:t>
              </a:r>
            </a:p>
            <a:p>
              <a:pPr algn="ctr"/>
              <a:r>
                <a: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DENGAN BIAYA MURAH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929">
            <a:off x="2974352" y="5749468"/>
            <a:ext cx="1296948" cy="7210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405">
            <a:off x="3105446" y="5943693"/>
            <a:ext cx="1296948" cy="7210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95" y="6092011"/>
            <a:ext cx="1296948" cy="721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9103" y="6087070"/>
            <a:ext cx="1268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X15</a:t>
            </a:r>
            <a:endParaRPr lang="en-US" sz="5400" b="1" cap="none" spc="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5" y="9000"/>
            <a:ext cx="1936145" cy="19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33400" y="544056"/>
            <a:ext cx="8686800" cy="1284744"/>
            <a:chOff x="457200" y="544056"/>
            <a:chExt cx="8458200" cy="1284744"/>
          </a:xfrm>
        </p:grpSpPr>
        <p:sp>
          <p:nvSpPr>
            <p:cNvPr id="5" name="Rectangle 4"/>
            <p:cNvSpPr/>
            <p:nvPr/>
          </p:nvSpPr>
          <p:spPr>
            <a:xfrm>
              <a:off x="457200" y="544056"/>
              <a:ext cx="8305800" cy="128474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4600" y="544056"/>
              <a:ext cx="64008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822" y="-108563"/>
            <a:ext cx="3406537" cy="220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955096" y="1905000"/>
            <a:ext cx="6036504" cy="4866906"/>
            <a:chOff x="9051096" y="952870"/>
            <a:chExt cx="6036504" cy="4866906"/>
          </a:xfrm>
        </p:grpSpPr>
        <p:sp>
          <p:nvSpPr>
            <p:cNvPr id="14" name="Rectangle 13"/>
            <p:cNvSpPr/>
            <p:nvPr/>
          </p:nvSpPr>
          <p:spPr>
            <a:xfrm>
              <a:off x="9233012" y="1186428"/>
              <a:ext cx="5854588" cy="463334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051096" y="952870"/>
              <a:ext cx="5956898" cy="2329428"/>
              <a:chOff x="2866084" y="1981200"/>
              <a:chExt cx="5956898" cy="232942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866084" y="1981200"/>
                <a:ext cx="5804011" cy="2329428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48000" y="2202063"/>
                <a:ext cx="5774982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haroni" pitchFamily="2" charset="-79"/>
                  </a:rPr>
                  <a:t>AZAS KEADILAN, PESERTA YANG MEMILIKI VOUCHER DIAWAL AKAN ANTRI VOUCHER BARU LAGI DIBELAKANG ANTRIAN ANDA, SEMAKIN BANYAK DAN CEPAT</a:t>
                </a:r>
                <a:endParaRPr lang="en-US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haroni" pitchFamily="2" charset="-79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9372600" y="3411646"/>
              <a:ext cx="5372100" cy="187743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BAYANGKAN JIKA MEMBER RCF TEMBUS 1 JUTA PESERTA DAN MELAKUKAN DAFTAR ULANG = </a:t>
              </a:r>
            </a:p>
            <a:p>
              <a:r>
                <a:rPr lang="en-US" sz="28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1 JUTA PENJUALAN VOUCHER BARU</a:t>
              </a:r>
              <a:endPara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519" y="2334238"/>
            <a:ext cx="25923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MANFAAT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PERPANJANG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RCF</a:t>
            </a:r>
          </a:p>
          <a:p>
            <a:pPr algn="ctr"/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MENUJU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KESEJAHTERAAN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ALL MEMBER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JAUH 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LEBIH CEPAT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39895" y="626078"/>
            <a:ext cx="64279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ANDA BISA MENDAPATKAN DANA 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LANGSUNG TUNAI LEBIH CEPAT, TERMASUK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DANA USAHA DOMPET NASIONAL</a:t>
            </a:r>
          </a:p>
        </p:txBody>
      </p:sp>
    </p:spTree>
    <p:extLst>
      <p:ext uri="{BB962C8B-B14F-4D97-AF65-F5344CB8AC3E}">
        <p14:creationId xmlns:p14="http://schemas.microsoft.com/office/powerpoint/2010/main" val="40336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92" y="762000"/>
            <a:ext cx="2814108" cy="1761877"/>
          </a:xfrm>
          <a:prstGeom prst="rect">
            <a:avLst/>
          </a:prstGeom>
        </p:spPr>
      </p:pic>
      <p:sp>
        <p:nvSpPr>
          <p:cNvPr id="15" name="Curved Up Arrow 14"/>
          <p:cNvSpPr/>
          <p:nvPr/>
        </p:nvSpPr>
        <p:spPr>
          <a:xfrm>
            <a:off x="228600" y="3429000"/>
            <a:ext cx="8420100" cy="3124200"/>
          </a:xfrm>
          <a:prstGeom prst="curvedUpArrow">
            <a:avLst>
              <a:gd name="adj1" fmla="val 51661"/>
              <a:gd name="adj2" fmla="val 86108"/>
              <a:gd name="adj3" fmla="val 250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2212" y="4419600"/>
            <a:ext cx="683058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MEREKA YANG ANTRI DLT DIDEPAN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AKAN MEMILIKI ANTRIAN KEDUA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DIBELAKANG ANDA KETIKA DAFTAR ULANG,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SUPAYA GILIRAN ANDA MENDAPATKAN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DANA LANGSUNG TUNAI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LEBIH CEPAT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3698" y="2971800"/>
            <a:ext cx="891660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BAYANGKAN JIKA SMARTEDU TERSEBAR MERATA DI INDONESIA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" y="457200"/>
            <a:ext cx="3469539" cy="23068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075" y="28334"/>
            <a:ext cx="67824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SETIAP ORANG MENDAPAT DLT BERGILIRAN 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SALING MEMBANTU DAN MENDORONG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44" y="1448408"/>
            <a:ext cx="1259739" cy="8375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38924"/>
            <a:ext cx="1071538" cy="67087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4207" y="1066800"/>
            <a:ext cx="465003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56131" y="1133723"/>
            <a:ext cx="1194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15.000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12189" y="457200"/>
            <a:ext cx="19318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+ 15.000</a:t>
            </a:r>
          </a:p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Antrian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baru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</a:p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Dengan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cepat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00990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BUKANKAH JIKA SEMAKIN BANYAK PENERIMA DLT BAHKAN HINGGA 1 M, KESEJAHTERAAN DI INDONESIA AKAN LEBIH MENINGKAT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29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0" cy="384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9093" y="259166"/>
            <a:ext cx="78858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BAYANGKAN SMARTEDU TEMBUS</a:t>
            </a: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JUTA PESERTA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49" y="1867204"/>
            <a:ext cx="9144001" cy="4933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" y="3722728"/>
            <a:ext cx="3228221" cy="205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51679"/>
            <a:ext cx="2534985" cy="158712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28600" y="2247595"/>
            <a:ext cx="838200" cy="1804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37" y="2088830"/>
            <a:ext cx="3540515" cy="23620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58187" y="2605129"/>
            <a:ext cx="67012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1.000.000 ANTRIAN BARU </a:t>
            </a: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/3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BULAN HANYA DARI MEMBER LAMA</a:t>
            </a: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DILUAR MEMBER BARU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flipH="1">
            <a:off x="8030220" y="5082491"/>
            <a:ext cx="969371" cy="1804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9584" y="5600825"/>
            <a:ext cx="82886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SEMAKIN CEPAT MENUJU GATE 8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SETIAP ORANG BISA MERASAKAN PENGHASILAN PULUHAN JUTA,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RATUSAN JUTA HINGGA 1 MILYAR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6" grpId="0"/>
      <p:bldP spid="27" grpId="0" animBg="1"/>
      <p:bldP spid="33" grpId="0" animBg="1"/>
      <p:bldP spid="34" grpId="0"/>
      <p:bldP spid="35" grpId="0"/>
      <p:bldP spid="36" grpId="0" animBg="1"/>
      <p:bldP spid="5" grpId="0" animBg="1"/>
      <p:bldP spid="19" grpId="0"/>
      <p:bldP spid="6" grpId="0" animBg="1"/>
      <p:bldP spid="11" grpId="0" animBg="1"/>
      <p:bldP spid="28" grpId="0"/>
      <p:bldP spid="38" grpId="0" animBg="1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8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68" y="1600199"/>
            <a:ext cx="3917466" cy="3124201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 rot="17021702">
            <a:off x="2955267" y="-1388614"/>
            <a:ext cx="3667602" cy="9592124"/>
          </a:xfrm>
          <a:prstGeom prst="curvedRightArrow">
            <a:avLst>
              <a:gd name="adj1" fmla="val 25000"/>
              <a:gd name="adj2" fmla="val 50333"/>
              <a:gd name="adj3" fmla="val 25000"/>
            </a:avLst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68" y="0"/>
            <a:ext cx="4953000" cy="510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573" y="457200"/>
            <a:ext cx="57150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Bisakah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mendaftarkan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r>
              <a:rPr lang="en-US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nak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sebagai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 member 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2029361"/>
            <a:ext cx="21294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BISA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179874"/>
            <a:ext cx="6868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SEIRING ANAK BERTAMBAH BESAR</a:t>
            </a:r>
          </a:p>
          <a:p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DANA DLT BISA CAIR BERKALI KALI </a:t>
            </a:r>
          </a:p>
          <a:p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UNTUK MEREKA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228600"/>
            <a:ext cx="8924934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597" y="1600199"/>
            <a:ext cx="18383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0597" y="472589"/>
            <a:ext cx="73054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USIA REMAJA / BERANJAK DEWASA</a:t>
            </a:r>
          </a:p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SUDAH MEMILIKI DANA HINGGA LEBIH DARI 1 M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44" y="1931614"/>
            <a:ext cx="3635886" cy="20199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49868" y="3541693"/>
            <a:ext cx="21286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KENDARAAN </a:t>
            </a:r>
          </a:p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PRIBADI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78" y="3494590"/>
            <a:ext cx="2239589" cy="1026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28" y="1679719"/>
            <a:ext cx="2732306" cy="1262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7239000" y="1833881"/>
            <a:ext cx="13516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RUMAH</a:t>
            </a:r>
          </a:p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SENDIRI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9" grpId="0"/>
      <p:bldP spid="10" grpId="0" animBg="1"/>
      <p:bldP spid="11" grpId="0"/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46735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7350" y="0"/>
            <a:ext cx="367665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1" y="76200"/>
            <a:ext cx="495299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“</a:t>
            </a:r>
            <a:r>
              <a:rPr lang="en-US" sz="4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Bukan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kah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lebih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menyenangkan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jika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selain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mendapatkan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pendidikan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belajar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berqualitas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dengan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biaya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murah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terus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menerus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Anda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bisa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memiliki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harapan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lebih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besar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untuk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mewujudkan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kesejahteraan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keluarga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”</a:t>
            </a:r>
            <a:endParaRPr lang="en-US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 BERKLEY" pitchFamily="2" charset="0"/>
            </a:endParaRPr>
          </a:p>
        </p:txBody>
      </p:sp>
      <p:pic>
        <p:nvPicPr>
          <p:cNvPr id="5" name="Gambar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82910"/>
            <a:ext cx="3375635" cy="2531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93308"/>
            <a:ext cx="3105158" cy="35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5332"/>
            <a:ext cx="1795402" cy="2030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834" y="2414377"/>
            <a:ext cx="45809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Sebuah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program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pendidikan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yang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telah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terbukti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BERHASIL</a:t>
            </a:r>
          </a:p>
          <a:p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mampu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tuntas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mengatasi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semua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masalah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pendidikan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diatas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dalam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waktu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cepat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939" y="5715000"/>
            <a:ext cx="77620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SAAT INI SMARTEDU TELAH MEMBUKTIKAN 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LEBIH DARI 10.000</a:t>
            </a:r>
          </a:p>
          <a:p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SISWA MENJADI </a:t>
            </a: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RAJIN BELAJAR, MERAIH RANGKING TERBAIK, </a:t>
            </a:r>
          </a:p>
          <a:p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DAN LULUS UN DENGAN NEM TERTINGGI DI SEKOLAH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28600"/>
            <a:ext cx="2667000" cy="16417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 EDU Dr. HENDRIK METHOD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0" y="2414376"/>
            <a:ext cx="3905341" cy="3072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0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628518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0"/>
            <a:ext cx="28956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/>
          <p:nvPr/>
        </p:nvSpPr>
        <p:spPr>
          <a:xfrm flipH="1">
            <a:off x="6540326" y="76200"/>
            <a:ext cx="2440779" cy="111323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GATE </a:t>
            </a:r>
            <a:r>
              <a:rPr lang="en-US" sz="2400" b="1" dirty="0"/>
              <a:t>8</a:t>
            </a:r>
            <a:r>
              <a:rPr lang="en-GB" sz="2400" b="1" dirty="0"/>
              <a:t> </a:t>
            </a:r>
          </a:p>
          <a:p>
            <a:pPr algn="ctr"/>
            <a:r>
              <a:rPr lang="en-US" sz="2400" b="1" dirty="0" smtClean="0"/>
              <a:t>EFFECT</a:t>
            </a:r>
            <a:endParaRPr lang="en-US" sz="2400" b="1" dirty="0"/>
          </a:p>
        </p:txBody>
      </p:sp>
      <p:sp>
        <p:nvSpPr>
          <p:cNvPr id="4" name="Kotak Teks 3"/>
          <p:cNvSpPr txBox="1"/>
          <p:nvPr/>
        </p:nvSpPr>
        <p:spPr>
          <a:xfrm>
            <a:off x="6437483" y="1255216"/>
            <a:ext cx="25436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err="1">
                <a:solidFill>
                  <a:schemeClr val="bg1"/>
                </a:solidFill>
              </a:rPr>
              <a:t>Sebuah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efek</a:t>
            </a:r>
            <a:r>
              <a:rPr lang="en-GB" sz="2400" b="1" dirty="0">
                <a:solidFill>
                  <a:schemeClr val="bg1"/>
                </a:solidFill>
              </a:rPr>
              <a:t> yang </a:t>
            </a:r>
            <a:r>
              <a:rPr lang="en-GB" sz="2400" b="1" dirty="0" err="1">
                <a:solidFill>
                  <a:schemeClr val="bg1"/>
                </a:solidFill>
              </a:rPr>
              <a:t>terjadi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setiap</a:t>
            </a:r>
            <a:r>
              <a:rPr lang="en-GB" sz="2400" b="1" dirty="0">
                <a:solidFill>
                  <a:schemeClr val="bg1"/>
                </a:solidFill>
              </a:rPr>
              <a:t> 3 </a:t>
            </a:r>
            <a:r>
              <a:rPr lang="en-GB" sz="2400" b="1" dirty="0" err="1">
                <a:solidFill>
                  <a:schemeClr val="bg1"/>
                </a:solidFill>
              </a:rPr>
              <a:t>bulan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ketika</a:t>
            </a:r>
            <a:r>
              <a:rPr lang="en-GB" sz="2400" b="1" dirty="0">
                <a:solidFill>
                  <a:schemeClr val="bg1"/>
                </a:solidFill>
              </a:rPr>
              <a:t> minimal 1 orang </a:t>
            </a:r>
            <a:r>
              <a:rPr lang="en-GB" sz="2400" b="1" dirty="0" err="1">
                <a:solidFill>
                  <a:schemeClr val="bg1"/>
                </a:solidFill>
              </a:rPr>
              <a:t>saja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mencapai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</a:rPr>
              <a:t>GATE 8, CUKUP HANYA</a:t>
            </a:r>
          </a:p>
          <a:p>
            <a:pPr algn="r"/>
            <a:r>
              <a:rPr lang="en-GB" sz="2400" b="1" dirty="0" smtClean="0">
                <a:solidFill>
                  <a:schemeClr val="bg1"/>
                </a:solidFill>
              </a:rPr>
              <a:t> RE-ENTRY VOUCHER/ BERLANGGANAN V-BOOK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5" name="Kotak Teks 4"/>
          <p:cNvSpPr txBox="1"/>
          <p:nvPr/>
        </p:nvSpPr>
        <p:spPr>
          <a:xfrm>
            <a:off x="6172200" y="5334000"/>
            <a:ext cx="2816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err="1"/>
              <a:t>Dengan</a:t>
            </a:r>
            <a:r>
              <a:rPr lang="en-GB" sz="2000" b="1" i="1" dirty="0"/>
              <a:t> </a:t>
            </a:r>
            <a:r>
              <a:rPr lang="en-GB" sz="2000" b="1" i="1" dirty="0" err="1"/>
              <a:t>mengabaikan</a:t>
            </a:r>
            <a:r>
              <a:rPr lang="en-GB" sz="2000" b="1" i="1" dirty="0"/>
              <a:t> </a:t>
            </a:r>
            <a:r>
              <a:rPr lang="en-GB" sz="2000" b="1" i="1" dirty="0" err="1"/>
              <a:t>penambahan</a:t>
            </a:r>
            <a:r>
              <a:rPr lang="en-GB" sz="2000" b="1" i="1" dirty="0"/>
              <a:t> member </a:t>
            </a:r>
            <a:r>
              <a:rPr lang="en-GB" sz="2000" b="1" i="1" dirty="0" err="1"/>
              <a:t>baru</a:t>
            </a:r>
            <a:r>
              <a:rPr lang="en-GB" sz="2000" b="1" i="1" dirty="0"/>
              <a:t> </a:t>
            </a:r>
            <a:r>
              <a:rPr lang="en-GB" sz="2000" b="1" i="1" dirty="0" err="1"/>
              <a:t>dan</a:t>
            </a:r>
            <a:r>
              <a:rPr lang="en-GB" sz="2000" b="1" i="1" dirty="0"/>
              <a:t> re-entry  </a:t>
            </a:r>
            <a:r>
              <a:rPr lang="en-GB" sz="2000" b="1" i="1" dirty="0" err="1"/>
              <a:t>perusahaan</a:t>
            </a:r>
            <a:endParaRPr lang="id-ID" sz="2000" b="1" i="1" dirty="0"/>
          </a:p>
        </p:txBody>
      </p:sp>
      <p:sp>
        <p:nvSpPr>
          <p:cNvPr id="6" name="Persegi: Sudut Diagonal Terpotong 5"/>
          <p:cNvSpPr/>
          <p:nvPr/>
        </p:nvSpPr>
        <p:spPr>
          <a:xfrm>
            <a:off x="1072135" y="1219200"/>
            <a:ext cx="4490465" cy="316660"/>
          </a:xfrm>
          <a:prstGeom prst="snip2DiagRect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u="sng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2 </a:t>
            </a:r>
            <a:r>
              <a:rPr lang="en-GB" b="1" dirty="0" err="1">
                <a:solidFill>
                  <a:schemeClr val="bg1"/>
                </a:solidFill>
                <a:latin typeface="Calibri" pitchFamily="34" charset="0"/>
              </a:rPr>
              <a:t>juta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orang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menerima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DBT GATE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 rot="16200000">
            <a:off x="-189548" y="418147"/>
            <a:ext cx="1447800" cy="61150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GATE </a:t>
            </a:r>
            <a:r>
              <a:rPr lang="en-US" b="1" dirty="0"/>
              <a:t>8</a:t>
            </a:r>
          </a:p>
        </p:txBody>
      </p:sp>
      <p:sp>
        <p:nvSpPr>
          <p:cNvPr id="12" name="Persegi: Sudut Diagonal Terpotong 11"/>
          <p:cNvSpPr/>
          <p:nvPr/>
        </p:nvSpPr>
        <p:spPr>
          <a:xfrm>
            <a:off x="1072135" y="1693605"/>
            <a:ext cx="4490465" cy="316660"/>
          </a:xfrm>
          <a:prstGeom prst="snip2DiagRect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u="sng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200.000 orang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menerima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DBT GATE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Persegi: Sudut Diagonal Terpotong 13"/>
          <p:cNvSpPr/>
          <p:nvPr/>
        </p:nvSpPr>
        <p:spPr>
          <a:xfrm>
            <a:off x="1072135" y="2150805"/>
            <a:ext cx="4490465" cy="316660"/>
          </a:xfrm>
          <a:prstGeom prst="snip2DiagRect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u="sng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20.000 orang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menerima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DBT GATE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Persegi: Sudut Diagonal Terpotong 15"/>
          <p:cNvSpPr/>
          <p:nvPr/>
        </p:nvSpPr>
        <p:spPr>
          <a:xfrm>
            <a:off x="1072135" y="2684205"/>
            <a:ext cx="4490465" cy="316660"/>
          </a:xfrm>
          <a:prstGeom prst="snip2DiagRect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u="sng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2.000 orang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menerima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DBT GATE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Persegi: Sudut Diagonal Terpotong 17"/>
          <p:cNvSpPr/>
          <p:nvPr/>
        </p:nvSpPr>
        <p:spPr>
          <a:xfrm>
            <a:off x="1072135" y="3217605"/>
            <a:ext cx="4490465" cy="316660"/>
          </a:xfrm>
          <a:prstGeom prst="snip2DiagRect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u="sng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200 orang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menerima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DBT GATE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Persegi: Sudut Diagonal Terpotong 19"/>
          <p:cNvSpPr/>
          <p:nvPr/>
        </p:nvSpPr>
        <p:spPr>
          <a:xfrm>
            <a:off x="1072135" y="3751005"/>
            <a:ext cx="4490465" cy="316660"/>
          </a:xfrm>
          <a:prstGeom prst="snip2DiagRect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u="sng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30 orang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menerima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DBT GATE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Persegi: Sudut Diagonal Terpotong 21"/>
          <p:cNvSpPr/>
          <p:nvPr/>
        </p:nvSpPr>
        <p:spPr>
          <a:xfrm>
            <a:off x="1072135" y="4284405"/>
            <a:ext cx="4490465" cy="316660"/>
          </a:xfrm>
          <a:prstGeom prst="snip2DiagRect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u="sng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6 orang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menerima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DBT GATE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Kotak Teks 1"/>
          <p:cNvSpPr txBox="1"/>
          <p:nvPr/>
        </p:nvSpPr>
        <p:spPr>
          <a:xfrm>
            <a:off x="3572" y="5288340"/>
            <a:ext cx="441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GATE 8 KEDUA, KETIGA  DAN SETERUSNYA LAHIR 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CUKUP HANYA DARI RE-ENTRY PEMBELIAN VOUCHER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7" name="Persegi: Sudut Diagonal Terpotong 6"/>
          <p:cNvSpPr/>
          <p:nvPr/>
        </p:nvSpPr>
        <p:spPr>
          <a:xfrm>
            <a:off x="1072135" y="4805945"/>
            <a:ext cx="4490465" cy="316660"/>
          </a:xfrm>
          <a:prstGeom prst="snip2DiagRect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u="sng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1 orang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menerima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DBT GATE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Chord 18"/>
          <p:cNvSpPr/>
          <p:nvPr/>
        </p:nvSpPr>
        <p:spPr>
          <a:xfrm rot="16200000">
            <a:off x="717210" y="5045017"/>
            <a:ext cx="1325916" cy="2274197"/>
          </a:xfrm>
          <a:prstGeom prst="chord">
            <a:avLst>
              <a:gd name="adj1" fmla="val 2300496"/>
              <a:gd name="adj2" fmla="val 19169513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rapezoid 20"/>
          <p:cNvSpPr/>
          <p:nvPr/>
        </p:nvSpPr>
        <p:spPr>
          <a:xfrm rot="10800000">
            <a:off x="662921" y="5327025"/>
            <a:ext cx="1700305" cy="248609"/>
          </a:xfrm>
          <a:prstGeom prst="trapezoid">
            <a:avLst>
              <a:gd name="adj" fmla="val 58016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5221" y="5564127"/>
            <a:ext cx="1538793" cy="52467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0267" y="5309116"/>
            <a:ext cx="26965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TOTAL</a:t>
            </a:r>
          </a:p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&gt;100 MILYAR</a:t>
            </a:r>
          </a:p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/ 3 BULAN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4756" y="5611416"/>
            <a:ext cx="17668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32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Dompet</a:t>
            </a:r>
            <a:r>
              <a:rPr lang="en-US" sz="3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endParaRPr lang="en-US" sz="3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 BERKLEY" pitchFamily="2" charset="0"/>
            </a:endParaRPr>
          </a:p>
          <a:p>
            <a:pPr algn="ctr"/>
            <a:r>
              <a:rPr lang="en-US" sz="3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nasional</a:t>
            </a:r>
            <a:endParaRPr lang="en-US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 BERKLEY" pitchFamily="2" charset="0"/>
            </a:endParaRPr>
          </a:p>
        </p:txBody>
      </p:sp>
      <p:sp>
        <p:nvSpPr>
          <p:cNvPr id="27" name="Chord 26"/>
          <p:cNvSpPr/>
          <p:nvPr/>
        </p:nvSpPr>
        <p:spPr>
          <a:xfrm rot="16200000">
            <a:off x="7062779" y="-93140"/>
            <a:ext cx="1325916" cy="2274197"/>
          </a:xfrm>
          <a:prstGeom prst="chord">
            <a:avLst>
              <a:gd name="adj1" fmla="val 2300496"/>
              <a:gd name="adj2" fmla="val 19169513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 rot="10800000">
            <a:off x="7008491" y="211396"/>
            <a:ext cx="1469481" cy="248609"/>
          </a:xfrm>
          <a:prstGeom prst="trapezoid">
            <a:avLst>
              <a:gd name="adj" fmla="val 58016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60790" y="448497"/>
            <a:ext cx="1329895" cy="52467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90325" y="473259"/>
            <a:ext cx="17668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32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Dompet</a:t>
            </a:r>
            <a:r>
              <a:rPr lang="en-US" sz="3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endParaRPr lang="en-US" sz="3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 BERKLEY" pitchFamily="2" charset="0"/>
            </a:endParaRPr>
          </a:p>
          <a:p>
            <a:pPr algn="ctr"/>
            <a:r>
              <a:rPr lang="en-US" sz="3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Nasional</a:t>
            </a:r>
            <a:r>
              <a:rPr lang="en-US" sz="3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endParaRPr lang="en-US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 BERKLEY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7644" y="1806273"/>
            <a:ext cx="25839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100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milyar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/ 3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bulan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= 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Hampir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½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triliun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/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tahun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Dana yang kami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berikan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untuk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mendanai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apapun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usaha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member RCF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seindonesia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2135" y="76200"/>
            <a:ext cx="44904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EFEK DARI DAFTAR </a:t>
            </a:r>
          </a:p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ULANG GATE 8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46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" grpId="0"/>
      <p:bldP spid="2" grpId="1"/>
      <p:bldP spid="7" grpId="0" animBg="1"/>
      <p:bldP spid="19" grpId="0" animBg="1"/>
      <p:bldP spid="21" grpId="0" animBg="1"/>
      <p:bldP spid="23" grpId="0" animBg="1"/>
      <p:bldP spid="25" grpId="0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43200" y="0"/>
            <a:ext cx="6400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/>
          <p:nvPr/>
        </p:nvSpPr>
        <p:spPr>
          <a:xfrm flipH="1">
            <a:off x="227408" y="152400"/>
            <a:ext cx="2210991" cy="55661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GATE </a:t>
            </a:r>
            <a:r>
              <a:rPr lang="en-US" sz="2400" b="1" dirty="0"/>
              <a:t>8</a:t>
            </a:r>
            <a:r>
              <a:rPr lang="en-GB" sz="2400" b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57392" y="828326"/>
            <a:ext cx="287679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KESEJAHTERAAN SELURUH 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MEMBER RCF 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SEINDONESIA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SAAT 1 ORANG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MENCAPAI 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GATE 8 </a:t>
            </a:r>
          </a:p>
          <a:p>
            <a:pPr algn="ctr"/>
            <a:endParaRPr lang="en-U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CUKUP RE ENTRY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GUNA IKUT 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PARENTING LV.2/3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 BERLANGGANAN V-BOOK</a:t>
            </a:r>
          </a:p>
          <a:p>
            <a:pPr algn="ctr"/>
            <a:endParaRPr lang="en-U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52400"/>
            <a:ext cx="6019800" cy="70901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DANA BANTUAN TUNAI CAIR SETIAP MEMBER RCF DALAM HITUNGAN MINGGU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013817"/>
            <a:ext cx="6019800" cy="81498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RCF PASANG IKLAN DI SEMUA STASIUN TV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sym typeface="Wingdings" pitchFamily="2" charset="2"/>
              </a:rPr>
              <a:t>IKLAN AKAN BEKERJA UNTUK ANDA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004417"/>
            <a:ext cx="6019800" cy="81498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BUKA USAHA DENGAN DOMPET BERSAMA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 DANA USAHA  HAMPIR ½ TRILIUN / TAHUN 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7591" y="5832396"/>
            <a:ext cx="3788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entury Gothic" pitchFamily="34" charset="0"/>
              </a:rPr>
              <a:t>2017 BISA !</a:t>
            </a:r>
            <a:endParaRPr lang="en-US" sz="5400" b="1" dirty="0">
              <a:ln w="10541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4419600"/>
            <a:ext cx="63137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SEMUA INI  BISA TERWUJUD, DIAWALI </a:t>
            </a:r>
          </a:p>
          <a:p>
            <a:pPr algn="ctr"/>
            <a:r>
              <a:rPr lang="en-US" sz="2200" b="1" dirty="0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KEPUTUSAN ANDA IKUT PROGRAM PARENTING </a:t>
            </a:r>
          </a:p>
          <a:p>
            <a:pPr algn="ctr"/>
            <a:r>
              <a:rPr lang="en-US" sz="2200" b="1" dirty="0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ORANG TUA DAN ANAK CERDAS 55.000 </a:t>
            </a:r>
            <a:endParaRPr lang="en-US" sz="2200" b="1" dirty="0">
              <a:ln w="10541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3124200"/>
            <a:ext cx="6019800" cy="81498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BONUS PASIF DARI DANA SHARING HASIL USAHA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PARA MANAGER DISELURUH INDONESIA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2" grpId="0"/>
      <p:bldP spid="12" grpId="1"/>
      <p:bldP spid="13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546735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7350" y="0"/>
            <a:ext cx="367665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237" y="1250"/>
            <a:ext cx="43075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4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Dompet</a:t>
            </a:r>
            <a:r>
              <a:rPr lang="en-US" sz="4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 </a:t>
            </a:r>
            <a:r>
              <a:rPr lang="en-US" sz="44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BERKLEY" pitchFamily="2" charset="0"/>
              </a:rPr>
              <a:t>Nasional</a:t>
            </a:r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 BERKLEY" pitchFamily="2" charset="0"/>
            </a:endParaRPr>
          </a:p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 BERKLEY" pitchFamily="2" charset="0"/>
            </a:endParaRPr>
          </a:p>
        </p:txBody>
      </p:sp>
      <p:sp>
        <p:nvSpPr>
          <p:cNvPr id="2" name="Chord 1"/>
          <p:cNvSpPr/>
          <p:nvPr/>
        </p:nvSpPr>
        <p:spPr>
          <a:xfrm rot="16200000">
            <a:off x="615647" y="556216"/>
            <a:ext cx="1325916" cy="2274197"/>
          </a:xfrm>
          <a:prstGeom prst="chord">
            <a:avLst>
              <a:gd name="adj1" fmla="val 2300496"/>
              <a:gd name="adj2" fmla="val 19169513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rot="10800000">
            <a:off x="561359" y="838225"/>
            <a:ext cx="1469481" cy="248609"/>
          </a:xfrm>
          <a:prstGeom prst="trapezoid">
            <a:avLst>
              <a:gd name="adj" fmla="val 58016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13658" y="1075326"/>
            <a:ext cx="1329895" cy="52467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2798" y="1295540"/>
            <a:ext cx="11753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Rp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96" y="426972"/>
            <a:ext cx="2476004" cy="165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09" y="1693314"/>
            <a:ext cx="2445809" cy="183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42" y="4172628"/>
            <a:ext cx="3145154" cy="1772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06" y="3520909"/>
            <a:ext cx="2436446" cy="1725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638800" y="-76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Rental </a:t>
            </a:r>
            <a:r>
              <a:rPr lang="en-US" b="1" dirty="0" err="1" smtClean="0">
                <a:solidFill>
                  <a:schemeClr val="bg1"/>
                </a:solidFill>
              </a:rPr>
              <a:t>mobil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7359" y="30797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</a:rPr>
              <a:t>Rumah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48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</a:rPr>
              <a:t>Rumah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makan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802889"/>
            <a:ext cx="254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Salon/ skin care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746" y="2664480"/>
            <a:ext cx="27931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Wujudkan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mimpi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USAHA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anda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dana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MODAL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RCF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tanpa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jaminan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tanpa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BI check,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tanpa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cicilan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bunga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AZAS SYARIAH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BAGI HASIL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69601" y="792540"/>
            <a:ext cx="26965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TOTAL</a:t>
            </a:r>
          </a:p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&gt;100 MILYAR</a:t>
            </a:r>
          </a:p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/ 3 BULAN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6" y="5754189"/>
            <a:ext cx="1598710" cy="1065273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7444414" y="59636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MINIMARKET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33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3000" y="0"/>
            <a:ext cx="4191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0198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29" y="1019549"/>
            <a:ext cx="6180500" cy="335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29765" y="304800"/>
            <a:ext cx="713323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Menuju</a:t>
            </a:r>
            <a:r>
              <a:rPr lang="en-US" sz="6600" b="1" dirty="0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Indonesia </a:t>
            </a:r>
            <a:r>
              <a:rPr lang="en-US" sz="66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cerdas</a:t>
            </a:r>
            <a:endParaRPr lang="en-US" sz="6600" b="1" dirty="0" smtClean="0">
              <a:ln w="10541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  <a:p>
            <a:pPr algn="ctr"/>
            <a:r>
              <a:rPr lang="en-US" sz="6600" b="1" dirty="0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Dan </a:t>
            </a:r>
            <a:r>
              <a:rPr lang="en-US" sz="66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sejahtera</a:t>
            </a:r>
            <a:endParaRPr lang="en-US" sz="6600" b="1" spc="0" dirty="0">
              <a:ln w="10541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84">
            <a:off x="-20934" y="3256660"/>
            <a:ext cx="3217566" cy="261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23" y="2117367"/>
            <a:ext cx="1732693" cy="195987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947947" y="4667071"/>
            <a:ext cx="49728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Informasi</a:t>
            </a:r>
            <a:r>
              <a:rPr lang="en-US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lebih</a:t>
            </a:r>
            <a:r>
              <a:rPr lang="en-US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lanjut</a:t>
            </a:r>
            <a:r>
              <a:rPr lang="en-US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: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0857-21-5454-77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0856-220-42-77</a:t>
            </a:r>
            <a:endParaRPr lang="en-US" sz="2400" b="1" cap="all" dirty="0">
              <a:ln w="9000" cmpd="sng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85" y="6019800"/>
            <a:ext cx="8736231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PESERTA TELAH TERSEBAR DARI JAWA BARAT, JAWA TENGAH, JAWA TIMUR, SUMATRA, KALIMANTAN, SULAWESI,  BALI, NTB, HINGGA PAPUA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155592"/>
            <a:ext cx="3318491" cy="5334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WWW.RCFLIFE.WEEBLY.COM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43200"/>
            <a:ext cx="4419600" cy="5334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WWW.SMARTEDUSUPER.WEEBLY.COM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2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52400"/>
            <a:ext cx="9677400" cy="4876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33539" y="5105400"/>
            <a:ext cx="8166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KAMI MENERMIA SANGAT BANYAK TESTIMONI SETIAP HARI</a:t>
            </a:r>
          </a:p>
          <a:p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BUKA DI : www.smartedusuper.weebly.com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08" y="6027003"/>
            <a:ext cx="8768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Cek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youtube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smartedu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channel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hendrik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method</a:t>
            </a:r>
          </a:p>
          <a:p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Lihat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bagaimana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kami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membuat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ratusan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siswa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menjadi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cerdas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waktu</a:t>
            </a:r>
            <a:r>
              <a:rPr lang="en-US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singkat</a:t>
            </a:r>
            <a:endParaRPr lang="en-US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970" y="1524000"/>
            <a:ext cx="8686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howcard Gothic" pitchFamily="82" charset="0"/>
              </a:rPr>
              <a:t>Daftar</a:t>
            </a:r>
            <a:r>
              <a:rPr lang="en-US" sz="320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howcard Gothic" pitchFamily="82" charset="0"/>
              </a:rPr>
              <a:t> p</a:t>
            </a:r>
            <a:r>
              <a:rPr lang="en-US" sz="3200" cap="none" spc="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rogram </a:t>
            </a:r>
            <a:r>
              <a:rPr lang="en-US" sz="3200" dirty="0" err="1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howcard Gothic" pitchFamily="82" charset="0"/>
              </a:rPr>
              <a:t>s</a:t>
            </a:r>
            <a:r>
              <a:rPr lang="en-US" sz="3200" cap="none" spc="0" dirty="0" err="1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martedu</a:t>
            </a:r>
            <a:r>
              <a:rPr lang="en-US" sz="3200" cap="none" spc="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 yang </a:t>
            </a:r>
            <a:r>
              <a:rPr lang="en-US" sz="3200" cap="none" spc="0" dirty="0" err="1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sekarang</a:t>
            </a:r>
            <a:r>
              <a:rPr lang="en-US" sz="3200" cap="none" spc="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 </a:t>
            </a:r>
            <a:r>
              <a:rPr lang="en-US" sz="3200" cap="none" spc="0" dirty="0" err="1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bisa</a:t>
            </a:r>
            <a:r>
              <a:rPr lang="en-US" sz="3200" cap="none" spc="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 </a:t>
            </a:r>
            <a:r>
              <a:rPr lang="en-US" sz="3200" cap="none" spc="0" dirty="0" err="1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diikuti</a:t>
            </a:r>
            <a:r>
              <a:rPr lang="en-US" sz="3200" cap="none" spc="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 </a:t>
            </a:r>
            <a:r>
              <a:rPr lang="en-US" sz="3200" cap="none" spc="0" dirty="0" err="1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diseluruh</a:t>
            </a:r>
            <a:r>
              <a:rPr lang="en-US" sz="3200" cap="none" spc="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Showcard Gothic" pitchFamily="82" charset="0"/>
              </a:rPr>
              <a:t> Indonesia </a:t>
            </a:r>
            <a:endParaRPr lang="en-US" sz="3200" cap="none" spc="0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Showcard Gothi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258570"/>
            <a:ext cx="8686800" cy="16766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969" y="3276600"/>
            <a:ext cx="570540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Try-out UN super </a:t>
            </a:r>
          </a:p>
          <a:p>
            <a:pPr marL="514350" indent="-514350">
              <a:buAutoNum type="arabicPeriod"/>
            </a:pP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Smartedu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 Express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</a:t>
            </a:r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langganan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 v-book</a:t>
            </a:r>
            <a:endParaRPr lang="en-US" sz="3200" b="1" cap="none" spc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  <a:p>
            <a:pPr marL="514350" indent="-514350" algn="ctr">
              <a:buAutoNum type="arabicPeriod"/>
            </a:pPr>
            <a:endParaRPr lang="en-US" sz="3200" b="1" cap="none" spc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117455"/>
            <a:ext cx="8686800" cy="16766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76" y="2622469"/>
            <a:ext cx="2040191" cy="2307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2992" y="5100697"/>
            <a:ext cx="68034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Parenting level 1 </a:t>
            </a:r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dan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 2 </a:t>
            </a:r>
          </a:p>
          <a:p>
            <a:pPr marL="514350" indent="-514350">
              <a:buAutoNum type="arabicPeriod"/>
            </a:pP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super parent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Program hafiz </a:t>
            </a:r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qur’an</a:t>
            </a:r>
            <a:endParaRPr lang="en-US" sz="3200" b="1" cap="none" spc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4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228600"/>
            <a:ext cx="68660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Seminar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parenting LEVEL 1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&amp;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pelatihan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smartedu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68" y="1905000"/>
            <a:ext cx="8686800" cy="39624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4837" y="1905001"/>
            <a:ext cx="8508631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SEMINAR MENJADIKAN ANAK MALAS SUPAYA MENJADI RAJIN</a:t>
            </a:r>
          </a:p>
          <a:p>
            <a:endParaRPr lang="en-US" sz="32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  <a:p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PELATIHAN BERHITUNG MATEMATIKA SUPER CEPAT, MENGUASAI MATERI DENGAN MUDAH</a:t>
            </a:r>
          </a:p>
          <a:p>
            <a:endParaRPr lang="en-US" sz="32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  <a:p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PELATIHAN MENGHAFAL CEPAT SEKALI MEMBACA</a:t>
            </a:r>
          </a:p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+ PELATIHAN KONSENTRASI DAN LOADING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OTAK</a:t>
            </a:r>
          </a:p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PELATIHAN UNTUK ORANG TUA DAN ANAK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58669"/>
            <a:ext cx="4695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howcard Gothic" pitchFamily="82" charset="0"/>
              </a:rPr>
              <a:t>55.000 + </a:t>
            </a:r>
            <a:r>
              <a:rPr lang="en-US" sz="36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howcard Gothic" pitchFamily="82" charset="0"/>
              </a:rPr>
              <a:t>akomodasi</a:t>
            </a:r>
            <a:endParaRPr lang="en-US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1761" y="228600"/>
            <a:ext cx="2150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contoh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7642" y="2057400"/>
            <a:ext cx="704872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COBA HITUNG</a:t>
            </a:r>
          </a:p>
          <a:p>
            <a:pPr algn="ctr"/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itchFamily="82" charset="0"/>
            </a:endParaRPr>
          </a:p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BERAPA 12 X 13 = ..?</a:t>
            </a:r>
          </a:p>
        </p:txBody>
      </p:sp>
    </p:spTree>
    <p:extLst>
      <p:ext uri="{BB962C8B-B14F-4D97-AF65-F5344CB8AC3E}">
        <p14:creationId xmlns:p14="http://schemas.microsoft.com/office/powerpoint/2010/main" val="9530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1297675"/>
            <a:ext cx="533400" cy="18288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297675"/>
            <a:ext cx="533400" cy="18288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0663" y="220457"/>
            <a:ext cx="36134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BAYANGKAN </a:t>
            </a:r>
          </a:p>
          <a:p>
            <a:pPr algn="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JIKA BISA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SEMUDAH 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INI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46181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1297675"/>
            <a:ext cx="533400" cy="18288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9361" y="346181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8341" y="1143000"/>
            <a:ext cx="266771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1  2</a:t>
            </a:r>
          </a:p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1  3</a:t>
            </a:r>
          </a:p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2777" y="3461815"/>
            <a:ext cx="8354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6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3661607" y="3507475"/>
            <a:ext cx="1066800" cy="15240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5739" y="175041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2871" y="17526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4429" y="1650831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50" y="5376893"/>
            <a:ext cx="1633676" cy="76197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933626" y="6132505"/>
            <a:ext cx="3818228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 EDU Dr. HENDRIK METHOD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5791" y="3369482"/>
            <a:ext cx="30684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MUDAH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BUKAN 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4352" y="1750410"/>
            <a:ext cx="21467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ADMIN PUSAT :</a:t>
            </a:r>
          </a:p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08562204277</a:t>
            </a:r>
          </a:p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085721545477</a:t>
            </a:r>
          </a:p>
        </p:txBody>
      </p:sp>
    </p:spTree>
    <p:extLst>
      <p:ext uri="{BB962C8B-B14F-4D97-AF65-F5344CB8AC3E}">
        <p14:creationId xmlns:p14="http://schemas.microsoft.com/office/powerpoint/2010/main" val="1271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/>
      <p:bldP spid="10" grpId="0" animBg="1"/>
      <p:bldP spid="9" grpId="0"/>
      <p:bldP spid="12" grpId="0"/>
      <p:bldP spid="13" grpId="0" animBg="1"/>
      <p:bldP spid="16" grpId="0"/>
      <p:bldP spid="17" grpId="0"/>
      <p:bldP spid="1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32732" y="228600"/>
            <a:ext cx="41129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COBA BERLATIH</a:t>
            </a:r>
          </a:p>
          <a:p>
            <a:pPr algn="ctr"/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937808"/>
            <a:ext cx="18389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1  3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1  3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2937808"/>
            <a:ext cx="18389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1  4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1  2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2937808"/>
            <a:ext cx="18389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1  7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1  1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3035" y="2937808"/>
            <a:ext cx="18389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1  2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1  2</a:t>
            </a:r>
          </a:p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-------- X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132" y="4486870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169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1394" y="4495800"/>
            <a:ext cx="1152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168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9841" y="4495800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187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6554" y="448687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63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237</TotalTime>
  <Words>1393</Words>
  <Application>Microsoft Office PowerPoint</Application>
  <PresentationFormat>On-screen Show (4:3)</PresentationFormat>
  <Paragraphs>404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KENAPA SMARTEDU  EXpress</vt:lpstr>
      <vt:lpstr>BERLANGGANAN VIDEO BOOK SMARTEDU -RCF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20</cp:revision>
  <dcterms:created xsi:type="dcterms:W3CDTF">2017-05-17T07:33:22Z</dcterms:created>
  <dcterms:modified xsi:type="dcterms:W3CDTF">2017-06-07T07:05:35Z</dcterms:modified>
</cp:coreProperties>
</file>